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7" r:id="rId3"/>
    <p:sldId id="258" r:id="rId4"/>
    <p:sldId id="262" r:id="rId5"/>
    <p:sldId id="261" r:id="rId6"/>
    <p:sldId id="259" r:id="rId7"/>
    <p:sldId id="263" r:id="rId8"/>
    <p:sldId id="265" r:id="rId9"/>
    <p:sldId id="266" r:id="rId10"/>
    <p:sldId id="264" r:id="rId11"/>
    <p:sldId id="267" r:id="rId12"/>
    <p:sldId id="268"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B32294C-FF67-40D9-C166-729266BCE5CC}"/>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sz="11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B2AA66E8-0339-6E02-4C42-754F98981440}"/>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100">
                <a:latin typeface="Arial" panose="020B0604020202020204" pitchFamily="34" charset="0"/>
                <a:cs typeface="Arial" panose="020B0604020202020204" pitchFamily="34" charset="0"/>
              </a:rPr>
              <a:t>12/10/2022 pm</a:t>
            </a:r>
          </a:p>
        </p:txBody>
      </p:sp>
      <p:sp>
        <p:nvSpPr>
          <p:cNvPr id="4" name="Footer Placeholder 3">
            <a:extLst>
              <a:ext uri="{FF2B5EF4-FFF2-40B4-BE49-F238E27FC236}">
                <a16:creationId xmlns:a16="http://schemas.microsoft.com/office/drawing/2014/main" id="{E6351C9C-C759-7208-0F4D-724121886A05}"/>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1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CE628B31-C988-12B6-C737-B79B8D14BE05}"/>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7583A6DD-4BC8-4D8A-8988-036E5BE2AA32}" type="slidenum">
              <a:rPr lang="en-US" sz="1100">
                <a:latin typeface="Arial" panose="020B0604020202020204" pitchFamily="34" charset="0"/>
                <a:cs typeface="Arial" panose="020B0604020202020204" pitchFamily="34" charset="0"/>
              </a:rPr>
              <a:t>‹#›</a:t>
            </a:fld>
            <a:endParaRPr lang="en-US"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47072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12/10/2022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1B7E3C0D-C8A7-427B-B8CD-33B6EDFAC5A8}" type="slidenum">
              <a:rPr lang="en-US" smtClean="0"/>
              <a:t>‹#›</a:t>
            </a:fld>
            <a:endParaRPr lang="en-US"/>
          </a:p>
        </p:txBody>
      </p:sp>
    </p:spTree>
    <p:extLst>
      <p:ext uri="{BB962C8B-B14F-4D97-AF65-F5344CB8AC3E}">
        <p14:creationId xmlns:p14="http://schemas.microsoft.com/office/powerpoint/2010/main" val="155503893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2CF018-964C-4123-95C9-48B294C90419}" type="datetimeFigureOut">
              <a:rPr lang="en-US" smtClean="0"/>
              <a:t>12/11/2022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167094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2CF018-964C-4123-95C9-48B294C90419}" type="datetimeFigureOut">
              <a:rPr lang="en-US" smtClean="0"/>
              <a:t>12/11/2022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1447797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2CF018-964C-4123-95C9-48B294C90419}" type="datetimeFigureOut">
              <a:rPr lang="en-US" smtClean="0"/>
              <a:t>12/11/2022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118926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2CF018-964C-4123-95C9-48B294C90419}" type="datetimeFigureOut">
              <a:rPr lang="en-US" smtClean="0"/>
              <a:t>12/11/2022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59191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2CF018-964C-4123-95C9-48B294C90419}" type="datetimeFigureOut">
              <a:rPr lang="en-US" smtClean="0"/>
              <a:t>12/11/2022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307063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2CF018-964C-4123-95C9-48B294C90419}" type="datetimeFigureOut">
              <a:rPr lang="en-US" smtClean="0"/>
              <a:t>12/11/2022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879997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2CF018-964C-4123-95C9-48B294C90419}" type="datetimeFigureOut">
              <a:rPr lang="en-US" smtClean="0"/>
              <a:t>12/11/2022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352767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2CF018-964C-4123-95C9-48B294C90419}" type="datetimeFigureOut">
              <a:rPr lang="en-US" smtClean="0"/>
              <a:t>12/11/2022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1597193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CF018-964C-4123-95C9-48B294C90419}" type="datetimeFigureOut">
              <a:rPr lang="en-US" smtClean="0"/>
              <a:t>12/11/2022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3278801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2CF018-964C-4123-95C9-48B294C90419}" type="datetimeFigureOut">
              <a:rPr lang="en-US" smtClean="0"/>
              <a:t>12/11/2022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424429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2CF018-964C-4123-95C9-48B294C90419}" type="datetimeFigureOut">
              <a:rPr lang="en-US" smtClean="0"/>
              <a:t>12/11/2022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4367EC-3779-455E-8FA5-F51DC39B8A77}" type="slidenum">
              <a:rPr lang="en-US" smtClean="0"/>
              <a:t>‹#›</a:t>
            </a:fld>
            <a:endParaRPr lang="en-US"/>
          </a:p>
        </p:txBody>
      </p:sp>
    </p:spTree>
    <p:extLst>
      <p:ext uri="{BB962C8B-B14F-4D97-AF65-F5344CB8AC3E}">
        <p14:creationId xmlns:p14="http://schemas.microsoft.com/office/powerpoint/2010/main" val="258813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CF018-964C-4123-95C9-48B294C90419}" type="datetimeFigureOut">
              <a:rPr lang="en-US" smtClean="0"/>
              <a:t>12/11/2022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4367EC-3779-455E-8FA5-F51DC39B8A77}" type="slidenum">
              <a:rPr lang="en-US" smtClean="0"/>
              <a:t>‹#›</a:t>
            </a:fld>
            <a:endParaRPr lang="en-US"/>
          </a:p>
        </p:txBody>
      </p:sp>
    </p:spTree>
    <p:extLst>
      <p:ext uri="{BB962C8B-B14F-4D97-AF65-F5344CB8AC3E}">
        <p14:creationId xmlns:p14="http://schemas.microsoft.com/office/powerpoint/2010/main" val="23389243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DE8DF-B614-09FD-1A7C-888CA4748550}"/>
              </a:ext>
            </a:extLst>
          </p:cNvPr>
          <p:cNvSpPr>
            <a:spLocks noGrp="1"/>
          </p:cNvSpPr>
          <p:nvPr>
            <p:ph type="ctrTitle"/>
          </p:nvPr>
        </p:nvSpPr>
        <p:spPr>
          <a:xfrm>
            <a:off x="685800" y="1284295"/>
            <a:ext cx="7772400" cy="1754326"/>
          </a:xfrm>
        </p:spPr>
        <p:txBody>
          <a:bodyPr>
            <a:spAutoFit/>
          </a:bodyPr>
          <a:lstStyle/>
          <a:p>
            <a:r>
              <a:rPr lang="en-US" b="1" dirty="0"/>
              <a:t>Jewish Rabbi Becomes A Disciple of Jesus</a:t>
            </a:r>
          </a:p>
        </p:txBody>
      </p:sp>
      <p:sp>
        <p:nvSpPr>
          <p:cNvPr id="3" name="Subtitle 2">
            <a:extLst>
              <a:ext uri="{FF2B5EF4-FFF2-40B4-BE49-F238E27FC236}">
                <a16:creationId xmlns:a16="http://schemas.microsoft.com/office/drawing/2014/main" id="{6C114462-00D3-674E-930B-7C3D21E35B3F}"/>
              </a:ext>
            </a:extLst>
          </p:cNvPr>
          <p:cNvSpPr>
            <a:spLocks noGrp="1"/>
          </p:cNvSpPr>
          <p:nvPr>
            <p:ph type="subTitle" idx="1"/>
          </p:nvPr>
        </p:nvSpPr>
        <p:spPr>
          <a:xfrm>
            <a:off x="1143000" y="3602038"/>
            <a:ext cx="6858000" cy="590931"/>
          </a:xfrm>
        </p:spPr>
        <p:txBody>
          <a:bodyPr>
            <a:spAutoFit/>
          </a:bodyPr>
          <a:lstStyle/>
          <a:p>
            <a:r>
              <a:rPr lang="en-US" sz="3600" b="1" dirty="0"/>
              <a:t>John 3:1-2</a:t>
            </a:r>
          </a:p>
        </p:txBody>
      </p:sp>
    </p:spTree>
    <p:extLst>
      <p:ext uri="{BB962C8B-B14F-4D97-AF65-F5344CB8AC3E}">
        <p14:creationId xmlns:p14="http://schemas.microsoft.com/office/powerpoint/2010/main" val="394485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628650" y="1796749"/>
            <a:ext cx="7886700" cy="2675604"/>
          </a:xfrm>
        </p:spPr>
        <p:txBody>
          <a:bodyPr>
            <a:spAutoFit/>
          </a:bodyPr>
          <a:lstStyle/>
          <a:p>
            <a:pPr marL="0" indent="0">
              <a:buNone/>
            </a:pPr>
            <a:r>
              <a:rPr lang="en-US" dirty="0"/>
              <a:t>Nicodemus commended the </a:t>
            </a:r>
            <a:r>
              <a:rPr lang="en-US" i="1" dirty="0"/>
              <a:t>“Teacher”</a:t>
            </a:r>
            <a:r>
              <a:rPr lang="en-US" dirty="0"/>
              <a:t> as one who has </a:t>
            </a:r>
            <a:r>
              <a:rPr lang="en-US" i="1" dirty="0"/>
              <a:t>“come from God.”</a:t>
            </a:r>
          </a:p>
          <a:p>
            <a:r>
              <a:rPr lang="en-US" dirty="0"/>
              <a:t>Jesus was recognized as a valid prophet who has come to speak with divine authority (cf. John 1:6).</a:t>
            </a:r>
          </a:p>
          <a:p>
            <a:r>
              <a:rPr lang="en-US" dirty="0"/>
              <a:t>Yet, Christ had, in the most literal sense, come from God (cf. John 6:48-51; cf. John 1:1; 8:58).</a:t>
            </a:r>
          </a:p>
        </p:txBody>
      </p:sp>
    </p:spTree>
    <p:extLst>
      <p:ext uri="{BB962C8B-B14F-4D97-AF65-F5344CB8AC3E}">
        <p14:creationId xmlns:p14="http://schemas.microsoft.com/office/powerpoint/2010/main" val="3492316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a:xfrm>
            <a:off x="628650" y="148305"/>
            <a:ext cx="7886700" cy="1325563"/>
          </a:xfrm>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103694" y="1652983"/>
            <a:ext cx="8946037" cy="4693593"/>
          </a:xfrm>
        </p:spPr>
        <p:txBody>
          <a:bodyPr wrap="square">
            <a:spAutoFit/>
          </a:bodyPr>
          <a:lstStyle/>
          <a:p>
            <a:pPr marL="0" indent="0">
              <a:lnSpc>
                <a:spcPct val="100000"/>
              </a:lnSpc>
              <a:spcBef>
                <a:spcPts val="0"/>
              </a:spcBef>
              <a:buNone/>
            </a:pPr>
            <a:r>
              <a:rPr lang="en-US" sz="2300" i="1" dirty="0"/>
              <a:t>“for no one can do these </a:t>
            </a:r>
            <a:r>
              <a:rPr lang="en-US" sz="2300" b="1" i="1" dirty="0"/>
              <a:t>signs</a:t>
            </a:r>
            <a:r>
              <a:rPr lang="en-US" sz="2300" i="1" dirty="0"/>
              <a:t> that thou </a:t>
            </a:r>
            <a:r>
              <a:rPr lang="en-US" sz="2300" i="1" dirty="0" err="1"/>
              <a:t>doest</a:t>
            </a:r>
            <a:r>
              <a:rPr lang="en-US" sz="2300" i="1" dirty="0"/>
              <a:t>, except God be with him.”</a:t>
            </a:r>
          </a:p>
          <a:p>
            <a:pPr>
              <a:lnSpc>
                <a:spcPct val="100000"/>
              </a:lnSpc>
              <a:spcBef>
                <a:spcPts val="0"/>
              </a:spcBef>
            </a:pPr>
            <a:r>
              <a:rPr lang="en-US" sz="2300" dirty="0"/>
              <a:t>Three terms are used to describe the supernatural works of Christ.</a:t>
            </a:r>
          </a:p>
          <a:p>
            <a:pPr marL="457200" lvl="1" indent="0">
              <a:lnSpc>
                <a:spcPct val="100000"/>
              </a:lnSpc>
              <a:spcBef>
                <a:spcPts val="0"/>
              </a:spcBef>
              <a:buNone/>
            </a:pPr>
            <a:r>
              <a:rPr lang="en-US" sz="2300" i="1" dirty="0"/>
              <a:t>a. </a:t>
            </a:r>
            <a:r>
              <a:rPr lang="en-US" sz="2300" i="1" u="sng" dirty="0" err="1"/>
              <a:t>dunamis</a:t>
            </a:r>
            <a:r>
              <a:rPr lang="en-US" sz="2300" i="1" dirty="0"/>
              <a:t>,</a:t>
            </a:r>
            <a:r>
              <a:rPr lang="en-US" sz="2300" dirty="0"/>
              <a:t> is a </a:t>
            </a:r>
            <a:r>
              <a:rPr lang="en-US" sz="2300" i="1" dirty="0"/>
              <a:t>“mighty work” (“miracles” KJV)</a:t>
            </a:r>
            <a:r>
              <a:rPr lang="en-US" sz="2300" dirty="0"/>
              <a:t>, which emphasizes the fact that the Lord’s miracles were wrought by supernatural power.</a:t>
            </a:r>
          </a:p>
          <a:p>
            <a:pPr marL="457200" lvl="1" indent="0">
              <a:lnSpc>
                <a:spcPct val="100000"/>
              </a:lnSpc>
              <a:spcBef>
                <a:spcPts val="0"/>
              </a:spcBef>
              <a:buNone/>
            </a:pPr>
            <a:r>
              <a:rPr lang="en-US" sz="2300" i="1" dirty="0"/>
              <a:t>b. </a:t>
            </a:r>
            <a:r>
              <a:rPr lang="en-US" sz="2300" i="1" u="sng" dirty="0"/>
              <a:t>teras</a:t>
            </a:r>
            <a:r>
              <a:rPr lang="en-US" sz="2300" dirty="0"/>
              <a:t> is a </a:t>
            </a:r>
            <a:r>
              <a:rPr lang="en-US" sz="2300" i="1" dirty="0"/>
              <a:t>“wonder”</a:t>
            </a:r>
            <a:r>
              <a:rPr lang="en-US" sz="2300" dirty="0"/>
              <a:t> which suggests the effect produced upon the observer.</a:t>
            </a:r>
          </a:p>
          <a:p>
            <a:pPr marL="457200" lvl="1" indent="0">
              <a:lnSpc>
                <a:spcPct val="100000"/>
              </a:lnSpc>
              <a:spcBef>
                <a:spcPts val="0"/>
              </a:spcBef>
              <a:buNone/>
            </a:pPr>
            <a:r>
              <a:rPr lang="en-US" sz="2300" i="1" dirty="0"/>
              <a:t>c. </a:t>
            </a:r>
            <a:r>
              <a:rPr lang="en-US" sz="2300" i="1" u="sng" dirty="0"/>
              <a:t>semeion</a:t>
            </a:r>
            <a:r>
              <a:rPr lang="en-US" sz="2300" i="1" dirty="0"/>
              <a:t>, “sign,”</a:t>
            </a:r>
            <a:r>
              <a:rPr lang="en-US" sz="2300" dirty="0"/>
              <a:t> reflects the concept of a directed focus, i.e., it is intended to point to a greater object beyond itself. All three of these terms are found in Acts 2:22; 2 Thessalonians 2:9; and Hebrews 2:4.</a:t>
            </a:r>
          </a:p>
          <a:p>
            <a:pPr>
              <a:lnSpc>
                <a:spcPct val="100000"/>
              </a:lnSpc>
              <a:spcBef>
                <a:spcPts val="0"/>
              </a:spcBef>
              <a:buFont typeface="Wingdings" panose="05000000000000000000" pitchFamily="2" charset="2"/>
              <a:buChar char="Ø"/>
            </a:pPr>
            <a:r>
              <a:rPr lang="en-US" sz="2300" dirty="0"/>
              <a:t>Ultimately all the miracles of Christ, and those of the men supernaturally endowed by him, were to establish the case that he was the promised Christ (the Old Testament </a:t>
            </a:r>
            <a:r>
              <a:rPr lang="en-US" sz="2300" i="1" dirty="0"/>
              <a:t>“Messiah”</a:t>
            </a:r>
            <a:r>
              <a:rPr lang="en-US" sz="2300" dirty="0"/>
              <a:t>), the Son of God</a:t>
            </a:r>
            <a:br>
              <a:rPr lang="en-US" sz="2300" dirty="0"/>
            </a:br>
            <a:r>
              <a:rPr lang="en-US" sz="2300" dirty="0"/>
              <a:t>(cf. John 20:30-31).</a:t>
            </a:r>
          </a:p>
        </p:txBody>
      </p:sp>
    </p:spTree>
    <p:extLst>
      <p:ext uri="{BB962C8B-B14F-4D97-AF65-F5344CB8AC3E}">
        <p14:creationId xmlns:p14="http://schemas.microsoft.com/office/powerpoint/2010/main" val="4086616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a:xfrm>
            <a:off x="628650" y="114869"/>
            <a:ext cx="7886700" cy="1325563"/>
          </a:xfrm>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96847" y="1428627"/>
            <a:ext cx="8951495" cy="5293757"/>
          </a:xfrm>
        </p:spPr>
        <p:txBody>
          <a:bodyPr>
            <a:spAutoFit/>
          </a:bodyPr>
          <a:lstStyle/>
          <a:p>
            <a:pPr>
              <a:lnSpc>
                <a:spcPct val="100000"/>
              </a:lnSpc>
              <a:spcBef>
                <a:spcPts val="0"/>
              </a:spcBef>
            </a:pPr>
            <a:r>
              <a:rPr lang="en-US" sz="2600" dirty="0"/>
              <a:t>Even those who remained enemies of the Lord could not deny the signs He and His apostles performed (see Matthew 27:42; John 11:47; Acts 4:14-16).</a:t>
            </a:r>
          </a:p>
          <a:p>
            <a:pPr marL="0" indent="0">
              <a:lnSpc>
                <a:spcPct val="100000"/>
              </a:lnSpc>
              <a:spcBef>
                <a:spcPts val="0"/>
              </a:spcBef>
              <a:buNone/>
            </a:pPr>
            <a:endParaRPr lang="en-US" sz="2600" dirty="0"/>
          </a:p>
          <a:p>
            <a:pPr marL="0" indent="0">
              <a:lnSpc>
                <a:spcPct val="100000"/>
              </a:lnSpc>
              <a:spcBef>
                <a:spcPts val="0"/>
              </a:spcBef>
              <a:buNone/>
            </a:pPr>
            <a:r>
              <a:rPr lang="en-US" sz="2600" dirty="0"/>
              <a:t>John 3:10, </a:t>
            </a:r>
            <a:r>
              <a:rPr lang="en-US" sz="2600" i="1" dirty="0"/>
              <a:t>“Art thou the teacher of Israel, and </a:t>
            </a:r>
            <a:r>
              <a:rPr lang="en-US" sz="2600" i="1" dirty="0" err="1"/>
              <a:t>understandest</a:t>
            </a:r>
            <a:r>
              <a:rPr lang="en-US" sz="2600" i="1" dirty="0"/>
              <a:t> not these things?”</a:t>
            </a:r>
          </a:p>
          <a:p>
            <a:pPr marL="0" indent="0">
              <a:lnSpc>
                <a:spcPct val="100000"/>
              </a:lnSpc>
              <a:spcBef>
                <a:spcPts val="0"/>
              </a:spcBef>
              <a:buNone/>
            </a:pPr>
            <a:endParaRPr lang="en-US" sz="2600" dirty="0"/>
          </a:p>
          <a:p>
            <a:pPr marL="0" indent="0">
              <a:lnSpc>
                <a:spcPct val="100000"/>
              </a:lnSpc>
              <a:spcBef>
                <a:spcPts val="0"/>
              </a:spcBef>
              <a:buNone/>
            </a:pPr>
            <a:r>
              <a:rPr lang="en-US" sz="2600" u="sng" dirty="0"/>
              <a:t>There are three portraits of Nicodemus in John’s Gospel</a:t>
            </a:r>
            <a:r>
              <a:rPr lang="en-US" sz="2600" dirty="0"/>
              <a:t>.</a:t>
            </a:r>
          </a:p>
          <a:p>
            <a:pPr marL="514350" indent="-514350">
              <a:lnSpc>
                <a:spcPct val="100000"/>
              </a:lnSpc>
              <a:spcBef>
                <a:spcPts val="0"/>
              </a:spcBef>
              <a:buFont typeface="+mj-lt"/>
              <a:buAutoNum type="arabicPeriod"/>
            </a:pPr>
            <a:r>
              <a:rPr lang="en-US" sz="2600" dirty="0"/>
              <a:t>John 3:1-2), he is an inquiring scholar.</a:t>
            </a:r>
          </a:p>
          <a:p>
            <a:pPr marL="514350" indent="-514350">
              <a:lnSpc>
                <a:spcPct val="100000"/>
              </a:lnSpc>
              <a:spcBef>
                <a:spcPts val="0"/>
              </a:spcBef>
              <a:buFont typeface="+mj-lt"/>
              <a:buAutoNum type="arabicPeriod"/>
            </a:pPr>
            <a:r>
              <a:rPr lang="en-US" sz="2600" dirty="0"/>
              <a:t>John 7:50), he is a fair-minded judge.</a:t>
            </a:r>
          </a:p>
          <a:p>
            <a:pPr marL="514350" indent="-514350">
              <a:lnSpc>
                <a:spcPct val="100000"/>
              </a:lnSpc>
              <a:spcBef>
                <a:spcPts val="0"/>
              </a:spcBef>
              <a:buFont typeface="+mj-lt"/>
              <a:buAutoNum type="arabicPeriod"/>
            </a:pPr>
            <a:r>
              <a:rPr lang="en-US" sz="2600" dirty="0"/>
              <a:t>John 19:39), he is a devoted disciple.</a:t>
            </a:r>
          </a:p>
          <a:p>
            <a:pPr>
              <a:lnSpc>
                <a:spcPct val="100000"/>
              </a:lnSpc>
              <a:spcBef>
                <a:spcPts val="0"/>
              </a:spcBef>
              <a:buFont typeface="Wingdings" panose="05000000000000000000" pitchFamily="2" charset="2"/>
              <a:buChar char="Ø"/>
            </a:pPr>
            <a:r>
              <a:rPr lang="en-US" sz="2600" dirty="0"/>
              <a:t>Nicodemus represents the perfect illustration of the growth of faith that John’s narrative is designed to generate in each of us.</a:t>
            </a:r>
          </a:p>
        </p:txBody>
      </p:sp>
    </p:spTree>
    <p:extLst>
      <p:ext uri="{BB962C8B-B14F-4D97-AF65-F5344CB8AC3E}">
        <p14:creationId xmlns:p14="http://schemas.microsoft.com/office/powerpoint/2010/main" val="355275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a:xfrm>
            <a:off x="628650" y="372344"/>
            <a:ext cx="7886700" cy="1311128"/>
          </a:xfrm>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628649" y="1825625"/>
            <a:ext cx="7959170" cy="1882567"/>
          </a:xfrm>
        </p:spPr>
        <p:txBody>
          <a:bodyPr wrap="square">
            <a:spAutoFit/>
          </a:bodyPr>
          <a:lstStyle/>
          <a:p>
            <a:pPr marL="0" indent="0">
              <a:buNone/>
            </a:pPr>
            <a:r>
              <a:rPr lang="en-US" i="1" dirty="0"/>
              <a:t>“</a:t>
            </a:r>
            <a:r>
              <a:rPr lang="en-US" sz="3600" b="1" i="1" dirty="0"/>
              <a:t>Now</a:t>
            </a:r>
            <a:r>
              <a:rPr lang="en-US" i="1" dirty="0"/>
              <a:t> there was a man …” </a:t>
            </a:r>
            <a:r>
              <a:rPr lang="en-US" dirty="0"/>
              <a:t>Transition or Contrast? </a:t>
            </a:r>
          </a:p>
          <a:p>
            <a:r>
              <a:rPr lang="en-US" dirty="0"/>
              <a:t>Context: In chapter 2 there is the account of Jesus, during the Passover celebration, clearing the temple of that rabble that trafficked in merchandise. </a:t>
            </a:r>
          </a:p>
        </p:txBody>
      </p:sp>
    </p:spTree>
    <p:extLst>
      <p:ext uri="{BB962C8B-B14F-4D97-AF65-F5344CB8AC3E}">
        <p14:creationId xmlns:p14="http://schemas.microsoft.com/office/powerpoint/2010/main" val="406790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103695" y="1891610"/>
            <a:ext cx="8880049" cy="4493538"/>
          </a:xfrm>
        </p:spPr>
        <p:txBody>
          <a:bodyPr wrap="square">
            <a:spAutoFit/>
          </a:bodyPr>
          <a:lstStyle/>
          <a:p>
            <a:pPr marL="0" indent="0">
              <a:lnSpc>
                <a:spcPct val="100000"/>
              </a:lnSpc>
              <a:spcBef>
                <a:spcPts val="0"/>
              </a:spcBef>
              <a:buNone/>
            </a:pPr>
            <a:r>
              <a:rPr lang="en-US" sz="2600" i="1" dirty="0"/>
              <a:t>“A man of the Pharisees”</a:t>
            </a:r>
          </a:p>
          <a:p>
            <a:pPr>
              <a:lnSpc>
                <a:spcPct val="100000"/>
              </a:lnSpc>
              <a:spcBef>
                <a:spcPts val="0"/>
              </a:spcBef>
            </a:pPr>
            <a:r>
              <a:rPr lang="en-US" sz="2600" dirty="0"/>
              <a:t>Nicodemus was a Pharisee, </a:t>
            </a:r>
            <a:r>
              <a:rPr lang="en-US" sz="2600" i="1" dirty="0"/>
              <a:t>“the separated ones,”</a:t>
            </a:r>
            <a:r>
              <a:rPr lang="en-US" sz="2600" dirty="0"/>
              <a:t> the religiously </a:t>
            </a:r>
            <a:r>
              <a:rPr lang="en-US" sz="2600" i="1" dirty="0"/>
              <a:t>“</a:t>
            </a:r>
            <a:r>
              <a:rPr lang="en-US" sz="2600" i="1" dirty="0" err="1"/>
              <a:t>straitest</a:t>
            </a:r>
            <a:r>
              <a:rPr lang="en-US" sz="2600" i="1" dirty="0"/>
              <a:t>”</a:t>
            </a:r>
            <a:r>
              <a:rPr lang="en-US" sz="2600" dirty="0"/>
              <a:t> fragment of the Hebrew people (Matthew 15:2; Acts 26:5; cf. Galatians 1:13-14;</a:t>
            </a:r>
            <a:br>
              <a:rPr lang="en-US" sz="2600" dirty="0"/>
            </a:br>
            <a:r>
              <a:rPr lang="en-US" sz="2600" dirty="0"/>
              <a:t>Philippians 3:5)</a:t>
            </a:r>
          </a:p>
          <a:p>
            <a:pPr>
              <a:lnSpc>
                <a:spcPct val="100000"/>
              </a:lnSpc>
              <a:spcBef>
                <a:spcPts val="0"/>
              </a:spcBef>
            </a:pPr>
            <a:r>
              <a:rPr lang="en-US" sz="2600" dirty="0"/>
              <a:t>Compare the Sadducees. Acts 23:8</a:t>
            </a:r>
          </a:p>
          <a:p>
            <a:pPr>
              <a:lnSpc>
                <a:spcPct val="100000"/>
              </a:lnSpc>
              <a:spcBef>
                <a:spcPts val="0"/>
              </a:spcBef>
            </a:pPr>
            <a:r>
              <a:rPr lang="en-US" sz="2600" dirty="0"/>
              <a:t>While there were some noble Pharisees (e.g., Nicodemus and Joseph of Arimathea), they generally are cast in a negative light by the New Testament writers (cf. Matthew 23).</a:t>
            </a:r>
          </a:p>
          <a:p>
            <a:pPr>
              <a:lnSpc>
                <a:spcPct val="100000"/>
              </a:lnSpc>
              <a:spcBef>
                <a:spcPts val="0"/>
              </a:spcBef>
            </a:pPr>
            <a:r>
              <a:rPr lang="en-US" sz="2600" dirty="0"/>
              <a:t>It is out of this background that Nicodemus steps forward – a pleasant surprise from a group generally hostile to the Savior.</a:t>
            </a:r>
          </a:p>
        </p:txBody>
      </p:sp>
    </p:spTree>
    <p:extLst>
      <p:ext uri="{BB962C8B-B14F-4D97-AF65-F5344CB8AC3E}">
        <p14:creationId xmlns:p14="http://schemas.microsoft.com/office/powerpoint/2010/main" val="115473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628650" y="1825625"/>
            <a:ext cx="7886700" cy="3967240"/>
          </a:xfrm>
        </p:spPr>
        <p:txBody>
          <a:bodyPr>
            <a:spAutoFit/>
          </a:bodyPr>
          <a:lstStyle/>
          <a:p>
            <a:pPr marL="0" indent="0">
              <a:buNone/>
            </a:pPr>
            <a:r>
              <a:rPr lang="en-US" i="1" dirty="0"/>
              <a:t>“Named Nicodemus”</a:t>
            </a:r>
          </a:p>
          <a:p>
            <a:r>
              <a:rPr lang="en-US" dirty="0"/>
              <a:t>“Nicodemus” is a Greek name, signifying “conqueror of the people,” or “victor of the people.”</a:t>
            </a:r>
          </a:p>
          <a:p>
            <a:r>
              <a:rPr lang="en-US" dirty="0"/>
              <a:t>Nothing known of his background, but his Greek name may indicate that he was a “Hellenist,” i.e., a Jew born outside of Palestine (cf. Acts 6:1). </a:t>
            </a:r>
          </a:p>
          <a:p>
            <a:r>
              <a:rPr lang="en-US" dirty="0"/>
              <a:t>It is apparent that he was both powerful and wealthy. (John 19:39)</a:t>
            </a:r>
          </a:p>
        </p:txBody>
      </p:sp>
    </p:spTree>
    <p:extLst>
      <p:ext uri="{BB962C8B-B14F-4D97-AF65-F5344CB8AC3E}">
        <p14:creationId xmlns:p14="http://schemas.microsoft.com/office/powerpoint/2010/main" val="2354215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628650" y="1825624"/>
            <a:ext cx="8213692" cy="3707682"/>
          </a:xfrm>
        </p:spPr>
        <p:txBody>
          <a:bodyPr wrap="square">
            <a:spAutoFit/>
          </a:bodyPr>
          <a:lstStyle/>
          <a:p>
            <a:pPr marL="0" indent="0">
              <a:buNone/>
            </a:pPr>
            <a:r>
              <a:rPr lang="en-US" i="1" dirty="0"/>
              <a:t>“A ruler of the Jews”</a:t>
            </a:r>
          </a:p>
          <a:p>
            <a:r>
              <a:rPr lang="en-US" dirty="0"/>
              <a:t>“Ruler” </a:t>
            </a:r>
            <a:r>
              <a:rPr lang="en-US" i="1" dirty="0"/>
              <a:t>(archon)</a:t>
            </a:r>
            <a:r>
              <a:rPr lang="en-US" dirty="0"/>
              <a:t> is a term generally used for a member of the Jewish council, called the “Sanhedrin.”</a:t>
            </a:r>
          </a:p>
          <a:p>
            <a:r>
              <a:rPr lang="en-US" dirty="0"/>
              <a:t>He was a professional student, interpreter, and teacher of the Scriptures (cf. John 3:10; 7:50; 19:39).</a:t>
            </a:r>
          </a:p>
          <a:p>
            <a:r>
              <a:rPr lang="en-US" dirty="0"/>
              <a:t>Nicodemus was a man of considerable power.</a:t>
            </a:r>
            <a:br>
              <a:rPr lang="en-US" dirty="0"/>
            </a:br>
            <a:r>
              <a:rPr lang="en-US" dirty="0"/>
              <a:t>(cf. John 7:50)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u="none" strike="noStrike" kern="1200" cap="none" spc="0" normalizeH="0" baseline="0" noProof="0" dirty="0">
                <a:ln>
                  <a:noFill/>
                </a:ln>
                <a:solidFill>
                  <a:prstClr val="black"/>
                </a:solidFill>
                <a:effectLst/>
                <a:uLnTx/>
                <a:uFillTx/>
                <a:latin typeface="Calibri" panose="020F0502020204030204"/>
                <a:ea typeface="+mn-ea"/>
                <a:cs typeface="+mn-cs"/>
              </a:rPr>
              <a:t>He </a:t>
            </a:r>
            <a:r>
              <a:rPr kumimoji="0" lang="en-US" sz="2800" b="0" i="1" u="none" strike="noStrike" kern="1200" cap="none" spc="0" normalizeH="0" baseline="0" noProof="0" dirty="0">
                <a:ln>
                  <a:noFill/>
                </a:ln>
                <a:solidFill>
                  <a:prstClr val="black"/>
                </a:solidFill>
                <a:effectLst/>
                <a:uLnTx/>
                <a:uFillTx/>
                <a:latin typeface="Calibri" panose="020F0502020204030204"/>
                <a:ea typeface="+mn-ea"/>
                <a:cs typeface="+mn-cs"/>
              </a:rPr>
              <a:t>“came to Jesus by night.”</a:t>
            </a:r>
            <a:r>
              <a:rPr kumimoji="0" lang="en-US" sz="2800" b="0" u="none" strike="noStrike" kern="1200" cap="none" spc="0" normalizeH="0" baseline="0" noProof="0" dirty="0">
                <a:ln>
                  <a:noFill/>
                </a:ln>
                <a:solidFill>
                  <a:prstClr val="black"/>
                </a:solidFill>
                <a:effectLst/>
                <a:uLnTx/>
                <a:uFillTx/>
                <a:latin typeface="Calibri" panose="020F0502020204030204"/>
                <a:ea typeface="+mn-ea"/>
                <a:cs typeface="+mn-cs"/>
              </a:rPr>
              <a:t> Why?</a:t>
            </a:r>
          </a:p>
        </p:txBody>
      </p:sp>
    </p:spTree>
    <p:extLst>
      <p:ext uri="{BB962C8B-B14F-4D97-AF65-F5344CB8AC3E}">
        <p14:creationId xmlns:p14="http://schemas.microsoft.com/office/powerpoint/2010/main" val="157066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628650" y="1702479"/>
            <a:ext cx="7886700" cy="5130635"/>
          </a:xfrm>
        </p:spPr>
        <p:txBody>
          <a:bodyPr>
            <a:spAutoFit/>
          </a:bodyPr>
          <a:lstStyle/>
          <a:p>
            <a:pPr marL="0" indent="0">
              <a:buNone/>
            </a:pPr>
            <a:r>
              <a:rPr lang="en-US" dirty="0"/>
              <a:t>He addressed Jesus as </a:t>
            </a:r>
            <a:r>
              <a:rPr lang="en-US" i="1" dirty="0"/>
              <a:t>“Rabbi.”</a:t>
            </a:r>
            <a:endParaRPr lang="en-US" dirty="0"/>
          </a:p>
          <a:p>
            <a:r>
              <a:rPr lang="en-US" dirty="0"/>
              <a:t>The title Rabbi means “</a:t>
            </a:r>
            <a:r>
              <a:rPr lang="en-US" u="sng" dirty="0"/>
              <a:t>my great one</a:t>
            </a:r>
            <a:r>
              <a:rPr lang="en-US" dirty="0"/>
              <a:t>” or “</a:t>
            </a:r>
            <a:r>
              <a:rPr lang="en-US" u="sng" dirty="0"/>
              <a:t>my master</a:t>
            </a:r>
            <a:r>
              <a:rPr lang="en-US" dirty="0"/>
              <a:t>.” At times the term is interpreted in the sense of a great “</a:t>
            </a:r>
            <a:r>
              <a:rPr lang="en-US" u="sng" dirty="0"/>
              <a:t>teacher</a:t>
            </a:r>
            <a:r>
              <a:rPr lang="en-US" dirty="0"/>
              <a:t>” (John 1:38; 20:16).</a:t>
            </a:r>
          </a:p>
          <a:p>
            <a:r>
              <a:rPr lang="en-US" dirty="0"/>
              <a:t>Nicodemus recognizes Jesus to be a greater teacher than he.</a:t>
            </a:r>
          </a:p>
          <a:p>
            <a:r>
              <a:rPr lang="en-US" dirty="0"/>
              <a:t>NOTE: It is important to observe that later the Savior forbade His disciples to adopt grand titles of distinction within the context of religious instruction, e.g., “Rabbi,” “Master,” “Father,” compare such titles as “Reverend,” “Doctor,” etc. (Matthew 23:8-10).</a:t>
            </a:r>
          </a:p>
        </p:txBody>
      </p:sp>
    </p:spTree>
    <p:extLst>
      <p:ext uri="{BB962C8B-B14F-4D97-AF65-F5344CB8AC3E}">
        <p14:creationId xmlns:p14="http://schemas.microsoft.com/office/powerpoint/2010/main" val="3296555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628650" y="1796749"/>
            <a:ext cx="7886700" cy="3579441"/>
          </a:xfrm>
        </p:spPr>
        <p:txBody>
          <a:bodyPr>
            <a:spAutoFit/>
          </a:bodyPr>
          <a:lstStyle/>
          <a:p>
            <a:pPr marL="0" indent="0">
              <a:buNone/>
            </a:pPr>
            <a:r>
              <a:rPr lang="en-US" dirty="0"/>
              <a:t>“WE Know” (see 7:50; 19:38-39).</a:t>
            </a:r>
          </a:p>
          <a:p>
            <a:r>
              <a:rPr lang="en-US" dirty="0"/>
              <a:t>Others besides himself have acknowledged the amazing teaching and miracles of Jesus.</a:t>
            </a:r>
          </a:p>
          <a:p>
            <a:r>
              <a:rPr lang="en-US" dirty="0"/>
              <a:t>Had the Jewish leaders discussed the amazing teaching of Christ in private (cf. 7:26)?</a:t>
            </a:r>
          </a:p>
          <a:p>
            <a:r>
              <a:rPr lang="en-US" dirty="0"/>
              <a:t>Had Joseph of Arimathea, likewise a member of the Sanhedrin (Luke 23:50), and Nicodemus talked about Jesus?</a:t>
            </a:r>
          </a:p>
        </p:txBody>
      </p:sp>
    </p:spTree>
    <p:extLst>
      <p:ext uri="{BB962C8B-B14F-4D97-AF65-F5344CB8AC3E}">
        <p14:creationId xmlns:p14="http://schemas.microsoft.com/office/powerpoint/2010/main" val="492223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628650" y="1796749"/>
            <a:ext cx="7886700" cy="3063403"/>
          </a:xfrm>
        </p:spPr>
        <p:txBody>
          <a:bodyPr>
            <a:spAutoFit/>
          </a:bodyPr>
          <a:lstStyle/>
          <a:p>
            <a:pPr marL="0" indent="0">
              <a:buNone/>
            </a:pPr>
            <a:r>
              <a:rPr lang="en-US" i="1" dirty="0"/>
              <a:t>“Thou art a </a:t>
            </a:r>
            <a:r>
              <a:rPr lang="en-US" i="1" u="sng" dirty="0"/>
              <a:t>teacher</a:t>
            </a:r>
            <a:r>
              <a:rPr lang="en-US" i="1" dirty="0"/>
              <a:t> come from God”</a:t>
            </a:r>
          </a:p>
          <a:p>
            <a:r>
              <a:rPr lang="en-US" dirty="0"/>
              <a:t>“Teacher” is from </a:t>
            </a:r>
            <a:r>
              <a:rPr lang="en-US" i="1" dirty="0" err="1"/>
              <a:t>didaskalos</a:t>
            </a:r>
            <a:r>
              <a:rPr lang="en-US" dirty="0"/>
              <a:t>, found some 59 times in the New Testament.</a:t>
            </a:r>
          </a:p>
          <a:p>
            <a:r>
              <a:rPr lang="en-US" dirty="0"/>
              <a:t>It is used of Jesus 41 times, and in 29 of these instances it occurs in the form of a direct address, rendered either “</a:t>
            </a:r>
            <a:r>
              <a:rPr lang="en-US" u="sng" dirty="0"/>
              <a:t>Master</a:t>
            </a:r>
            <a:r>
              <a:rPr lang="en-US" dirty="0"/>
              <a:t>” or “</a:t>
            </a:r>
            <a:r>
              <a:rPr lang="en-US" u="sng" dirty="0"/>
              <a:t>Teacher</a:t>
            </a:r>
            <a:r>
              <a:rPr lang="en-US" dirty="0"/>
              <a:t>,” depending upon the translation.</a:t>
            </a:r>
          </a:p>
        </p:txBody>
      </p:sp>
    </p:spTree>
    <p:extLst>
      <p:ext uri="{BB962C8B-B14F-4D97-AF65-F5344CB8AC3E}">
        <p14:creationId xmlns:p14="http://schemas.microsoft.com/office/powerpoint/2010/main" val="1685696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3F86-800E-44E2-F1AC-4CB4C5594697}"/>
              </a:ext>
            </a:extLst>
          </p:cNvPr>
          <p:cNvSpPr>
            <a:spLocks noGrp="1"/>
          </p:cNvSpPr>
          <p:nvPr>
            <p:ph type="title"/>
          </p:nvPr>
        </p:nvSpPr>
        <p:spPr/>
        <p:txBody>
          <a:bodyPr>
            <a:spAutoFit/>
          </a:bodyPr>
          <a:lstStyle/>
          <a:p>
            <a:pPr algn="ctr"/>
            <a:r>
              <a:rPr lang="en-US" b="1" dirty="0"/>
              <a:t>Jewish Rabbi Becomes A Disciple of Jesus (John 3:1-2)</a:t>
            </a:r>
          </a:p>
        </p:txBody>
      </p:sp>
      <p:sp>
        <p:nvSpPr>
          <p:cNvPr id="3" name="Content Placeholder 2">
            <a:extLst>
              <a:ext uri="{FF2B5EF4-FFF2-40B4-BE49-F238E27FC236}">
                <a16:creationId xmlns:a16="http://schemas.microsoft.com/office/drawing/2014/main" id="{13053D5F-8E4E-C0E7-A653-B131D9E5CCB7}"/>
              </a:ext>
            </a:extLst>
          </p:cNvPr>
          <p:cNvSpPr>
            <a:spLocks noGrp="1"/>
          </p:cNvSpPr>
          <p:nvPr>
            <p:ph idx="1"/>
          </p:nvPr>
        </p:nvSpPr>
        <p:spPr>
          <a:xfrm>
            <a:off x="103696" y="1796749"/>
            <a:ext cx="8964890" cy="4351961"/>
          </a:xfrm>
        </p:spPr>
        <p:txBody>
          <a:bodyPr wrap="square">
            <a:spAutoFit/>
          </a:bodyPr>
          <a:lstStyle/>
          <a:p>
            <a:pPr marL="0" indent="0">
              <a:buNone/>
            </a:pPr>
            <a:r>
              <a:rPr lang="en-US" i="1" dirty="0"/>
              <a:t>“Thou art a </a:t>
            </a:r>
            <a:r>
              <a:rPr lang="en-US" i="1" u="sng" dirty="0"/>
              <a:t>teacher</a:t>
            </a:r>
            <a:r>
              <a:rPr lang="en-US" i="1" dirty="0"/>
              <a:t> come from God”</a:t>
            </a:r>
          </a:p>
          <a:p>
            <a:pPr marL="0" indent="0">
              <a:buNone/>
            </a:pPr>
            <a:r>
              <a:rPr lang="en-US" dirty="0"/>
              <a:t>The teaching of Jesus was unique.</a:t>
            </a:r>
          </a:p>
          <a:p>
            <a:r>
              <a:rPr lang="en-US" dirty="0"/>
              <a:t>It was the truth (John 14:6).</a:t>
            </a:r>
          </a:p>
          <a:p>
            <a:r>
              <a:rPr lang="en-US" dirty="0"/>
              <a:t>It was authoritative (Matthew 7:28-29; cf. Matthew 5:21ff).</a:t>
            </a:r>
          </a:p>
          <a:p>
            <a:r>
              <a:rPr lang="en-US" dirty="0"/>
              <a:t>It was impartial. (Matthew 22:16; Mark 12:14; Luke 20:21; cf. John 18:19ff).</a:t>
            </a:r>
          </a:p>
          <a:p>
            <a:r>
              <a:rPr lang="en-US" dirty="0"/>
              <a:t>It was spoken plainly so that even common folks could understand Him (Mark 12:37).</a:t>
            </a:r>
          </a:p>
          <a:p>
            <a:r>
              <a:rPr lang="en-US" dirty="0"/>
              <a:t>It was compassionate (Luke 7:36-50).</a:t>
            </a:r>
          </a:p>
        </p:txBody>
      </p:sp>
    </p:spTree>
    <p:extLst>
      <p:ext uri="{BB962C8B-B14F-4D97-AF65-F5344CB8AC3E}">
        <p14:creationId xmlns:p14="http://schemas.microsoft.com/office/powerpoint/2010/main" val="19360313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1083</Words>
  <Application>Microsoft Office PowerPoint</Application>
  <PresentationFormat>On-screen Show (4:3)</PresentationFormat>
  <Paragraphs>65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Jewish Rabbi Becomes A Disciple of Jesus</vt:lpstr>
      <vt:lpstr>Jewish Rabbi Becomes A Disciple of Jesus (John 3:1-2)</vt:lpstr>
      <vt:lpstr>Jewish Rabbi Becomes A Disciple of Jesus (John 3:1-2)</vt:lpstr>
      <vt:lpstr>Jewish Rabbi Becomes A Disciple of Jesus (John 3:1-2)</vt:lpstr>
      <vt:lpstr>Jewish Rabbi Becomes A Disciple of Jesus (John 3:1-2)</vt:lpstr>
      <vt:lpstr>Jewish Rabbi Becomes A Disciple of Jesus (John 3:1-2)</vt:lpstr>
      <vt:lpstr>Jewish Rabbi Becomes A Disciple of Jesus (John 3:1-2)</vt:lpstr>
      <vt:lpstr>Jewish Rabbi Becomes A Disciple of Jesus (John 3:1-2)</vt:lpstr>
      <vt:lpstr>Jewish Rabbi Becomes A Disciple of Jesus (John 3:1-2)</vt:lpstr>
      <vt:lpstr>Jewish Rabbi Becomes A Disciple of Jesus (John 3:1-2)</vt:lpstr>
      <vt:lpstr>Jewish Rabbi Becomes A Disciple of Jesus (John 3:1-2)</vt:lpstr>
      <vt:lpstr>Jewish Rabbi Becomes A Disciple of Jesus (John 3:1-2)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Jewish Rabbi Becomes A Disciple Of Jesus</dc:title>
  <dc:creator>Micky Galloway</dc:creator>
  <cp:lastModifiedBy>Richard Lidh</cp:lastModifiedBy>
  <cp:revision>13</cp:revision>
  <cp:lastPrinted>2022-12-12T03:23:29Z</cp:lastPrinted>
  <dcterms:created xsi:type="dcterms:W3CDTF">2022-12-10T23:01:06Z</dcterms:created>
  <dcterms:modified xsi:type="dcterms:W3CDTF">2022-12-12T03:23:59Z</dcterms:modified>
</cp:coreProperties>
</file>